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89" r:id="rId3"/>
    <p:sldId id="288" r:id="rId4"/>
    <p:sldId id="281" r:id="rId5"/>
    <p:sldId id="282" r:id="rId6"/>
    <p:sldId id="258" r:id="rId7"/>
    <p:sldId id="259" r:id="rId8"/>
    <p:sldId id="261" r:id="rId9"/>
    <p:sldId id="262" r:id="rId10"/>
    <p:sldId id="263" r:id="rId11"/>
    <p:sldId id="257" r:id="rId12"/>
    <p:sldId id="264" r:id="rId13"/>
    <p:sldId id="265" r:id="rId14"/>
    <p:sldId id="280" r:id="rId15"/>
    <p:sldId id="283" r:id="rId16"/>
    <p:sldId id="290" r:id="rId17"/>
    <p:sldId id="291" r:id="rId18"/>
    <p:sldId id="284" r:id="rId19"/>
    <p:sldId id="285" r:id="rId20"/>
    <p:sldId id="28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800000"/>
    <a:srgbClr val="6600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16" autoAdjust="0"/>
  </p:normalViewPr>
  <p:slideViewPr>
    <p:cSldViewPr>
      <p:cViewPr varScale="1">
        <p:scale>
          <a:sx n="64" d="100"/>
          <a:sy n="64" d="100"/>
        </p:scale>
        <p:origin x="-156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47C4327-2FA3-4C33-A88F-724618F7CFB0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9F5CB0E-8A29-4718-B332-D0F85BDC28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C4327-2FA3-4C33-A88F-724618F7CFB0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5CB0E-8A29-4718-B332-D0F85BDC28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47C4327-2FA3-4C33-A88F-724618F7CFB0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A9F5CB0E-8A29-4718-B332-D0F85BDC28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C4327-2FA3-4C33-A88F-724618F7CFB0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9F5CB0E-8A29-4718-B332-D0F85BDC287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C4327-2FA3-4C33-A88F-724618F7CFB0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A9F5CB0E-8A29-4718-B332-D0F85BDC287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47C4327-2FA3-4C33-A88F-724618F7CFB0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9F5CB0E-8A29-4718-B332-D0F85BDC287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47C4327-2FA3-4C33-A88F-724618F7CFB0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9F5CB0E-8A29-4718-B332-D0F85BDC287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C4327-2FA3-4C33-A88F-724618F7CFB0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9F5CB0E-8A29-4718-B332-D0F85BDC28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C4327-2FA3-4C33-A88F-724618F7CFB0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9F5CB0E-8A29-4718-B332-D0F85BDC28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C4327-2FA3-4C33-A88F-724618F7CFB0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9F5CB0E-8A29-4718-B332-D0F85BDC287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47C4327-2FA3-4C33-A88F-724618F7CFB0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A9F5CB0E-8A29-4718-B332-D0F85BDC287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47C4327-2FA3-4C33-A88F-724618F7CFB0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9F5CB0E-8A29-4718-B332-D0F85BDC287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Layout" Target="../slideLayouts/slideLayout9.xml"/><Relationship Id="rId1" Type="http://schemas.openxmlformats.org/officeDocument/2006/relationships/video" Target="file:///C:\Users\&#1086;&#1086;&#1086;\Desktop\&#1086;&#1090;&#1082;&#1088;&#1099;&#1090;&#1099;&#1081;%20&#1091;&#1088;&#1086;&#1082;\InShot_20221115_114839423.mp4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1628800"/>
            <a:ext cx="7488832" cy="298543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ОСОБЕННОСТИ РАБОТЫ </a:t>
            </a:r>
          </a:p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МЯГКИМИ  </a:t>
            </a:r>
          </a:p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ГРАФИЧЕСКИМИ МАТЕРИАЛАМИ</a:t>
            </a:r>
          </a:p>
          <a:p>
            <a:pPr algn="ctr"/>
            <a:r>
              <a:rPr lang="ru-RU" sz="4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ангина</a:t>
            </a:r>
          </a:p>
          <a:p>
            <a:pPr algn="ctr"/>
            <a:r>
              <a:rPr lang="ru-RU" sz="2800" b="1" dirty="0" smtClean="0"/>
              <a:t> </a:t>
            </a:r>
            <a:endParaRPr lang="ru-RU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27584" y="4653136"/>
            <a:ext cx="76328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Подготовила: Журавлева Ирина Борисовна</a:t>
            </a:r>
          </a:p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преподаватель  изобразительного искусства</a:t>
            </a:r>
          </a:p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КГКП «Школа искусств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Шемонаихинскому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району </a:t>
            </a:r>
          </a:p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УО ВКО Клуб ЮНЕСКО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 descr="F:\ГАРМОНИЯ 5\изо\Школа искусств 2.png"/>
          <p:cNvPicPr/>
          <p:nvPr/>
        </p:nvPicPr>
        <p:blipFill rotWithShape="1">
          <a:blip r:embed="rId2" cstate="print">
            <a:lum contrast="20000"/>
            <a:extLst/>
          </a:blip>
          <a:srcRect l="2370" t="23922" r="78956" b="5879"/>
          <a:stretch/>
        </p:blipFill>
        <p:spPr bwMode="auto">
          <a:xfrm>
            <a:off x="3995936" y="188640"/>
            <a:ext cx="1368152" cy="1296144"/>
          </a:xfrm>
          <a:prstGeom prst="ellipse">
            <a:avLst/>
          </a:prstGeom>
          <a:ln w="3175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/>
        </p:spPr>
      </p:pic>
      <p:pic>
        <p:nvPicPr>
          <p:cNvPr id="8" name="Рисунок 7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cx="http://schemas.microsoft.com/office/drawing/2014/chartex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7092280" y="188640"/>
            <a:ext cx="1238250" cy="1238250"/>
          </a:xfrm>
          <a:prstGeom prst="rect">
            <a:avLst/>
          </a:prstGeom>
        </p:spPr>
      </p:pic>
      <p:pic>
        <p:nvPicPr>
          <p:cNvPr id="9" name="Рисунок 8" descr="C:\Users\ооо\Desktop\WhatsApp Image 2022-05-17 at 15.01.36.jpeg"/>
          <p:cNvPicPr/>
          <p:nvPr/>
        </p:nvPicPr>
        <p:blipFill>
          <a:blip r:embed="rId4" cstate="print"/>
          <a:srcRect b="49880"/>
          <a:stretch>
            <a:fillRect/>
          </a:stretch>
        </p:blipFill>
        <p:spPr bwMode="auto">
          <a:xfrm>
            <a:off x="827584" y="260648"/>
            <a:ext cx="1485900" cy="1066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90034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Пользователь\Desktop\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196752"/>
            <a:ext cx="2106295" cy="2780928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124744"/>
            <a:ext cx="2389651" cy="3212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96752"/>
            <a:ext cx="2351272" cy="2972873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2639" y="4281023"/>
            <a:ext cx="24650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Леонардо да Винчи</a:t>
            </a:r>
          </a:p>
          <a:p>
            <a:pPr algn="ctr"/>
            <a:r>
              <a:rPr lang="ru-RU" dirty="0" smtClean="0"/>
              <a:t>«Мадонна с прялкой»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571846" y="4530016"/>
            <a:ext cx="19416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Клод Моне</a:t>
            </a:r>
          </a:p>
          <a:p>
            <a:pPr algn="ctr"/>
            <a:r>
              <a:rPr lang="ru-RU" dirty="0" smtClean="0"/>
              <a:t>1840-1926</a:t>
            </a:r>
          </a:p>
          <a:p>
            <a:pPr algn="ctr"/>
            <a:r>
              <a:rPr lang="ru-RU" dirty="0" smtClean="0"/>
              <a:t>«Портрет жены»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509976" y="4427564"/>
            <a:ext cx="1722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Учебная работа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0767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https://veryimportantlot.com/uploads/over/files/%D0%9D%D0%BE%D0%B2%D0%BE%D1%81%D1%82%D0%B8/2020/%D0%98%D1%8E%D0%BB%D1%8C%202020/%D0%A1%D1%82%D0%B0%D1%82%D1%8C%D1%8F%20%D0%B4%D0%BB%D1%8F%20%D0%B1%D0%BB%D0%BE%D0%B3%D0%B0.%20%D0%96%D0%B8%D0%B2%D0%BE%D0%BF%D0%B8%D1%81%D1%8C%20122%20(2.3)%20%D0%A1%D0%B0%D0%BD%D0%B3%D0%B8%D0%BD%D0%B0.%20%D0%A0%D0%BE%D0%B1%D0%B5%D1%80%20%D0%AE%D0%B1%D0%B5%D1%80%20%D0%92%D0%B8%D0%B4%20%D0%A0%D0%B8%D0%BC%D0%B0%20%D1%81%20%D0%B2%D1%81%D0%B0%D0%B4%D0%BD%D0%B8%D0%BA%D0%BE%D0%BC%2C%20%D0%BF%D1%80%D0%BE%D0%B5%D0%B7%D0%B6%D0%B0%D1%8E%D1%89%D0%B8%D0%BC%20%D1%87%D0%B5%D1%80%D0%B5%D0%B7%20%D0%B0%D1%80%D0%BA%D1%83%20%D0%A2%D0%B8%D1%82%D0%B0.%20XVIII%20%D0%B2%D0%B5%D0%B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06096"/>
            <a:ext cx="3788002" cy="2836989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62292" y="4324454"/>
            <a:ext cx="339850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Сангина. Робер Юбер. </a:t>
            </a:r>
          </a:p>
          <a:p>
            <a:pPr algn="ctr"/>
            <a:r>
              <a:rPr lang="ru-RU" dirty="0" smtClean="0"/>
              <a:t>«Вид Рима с всадником, проезжающим через арку Тита»</a:t>
            </a:r>
          </a:p>
          <a:p>
            <a:pPr algn="ctr"/>
            <a:r>
              <a:rPr lang="en-US" dirty="0" smtClean="0"/>
              <a:t>XVIII</a:t>
            </a:r>
            <a:r>
              <a:rPr lang="ru-RU" dirty="0" smtClean="0"/>
              <a:t>век</a:t>
            </a:r>
            <a:endParaRPr lang="ru-RU" dirty="0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3" y="1340768"/>
            <a:ext cx="4319517" cy="2736304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875958" y="4324454"/>
            <a:ext cx="34235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Сангина. Питер Пауль Рубенс. </a:t>
            </a:r>
          </a:p>
          <a:p>
            <a:pPr algn="ctr"/>
            <a:r>
              <a:rPr lang="ru-RU" dirty="0" smtClean="0"/>
              <a:t>Рисунок «Спящий фавн»,</a:t>
            </a:r>
          </a:p>
          <a:p>
            <a:pPr algn="ctr"/>
            <a:r>
              <a:rPr lang="en-US" dirty="0" smtClean="0"/>
              <a:t>XVII </a:t>
            </a:r>
            <a:r>
              <a:rPr lang="ru-RU" dirty="0" smtClean="0"/>
              <a:t>век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9170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Первые попытки использования сангины в качестве художественного материала 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63436"/>
            <a:ext cx="3891668" cy="2664296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39606" y="4528017"/>
            <a:ext cx="34742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Наскальные рисунки</a:t>
            </a:r>
          </a:p>
          <a:p>
            <a:pPr algn="ctr"/>
            <a:r>
              <a:rPr lang="ru-RU" dirty="0"/>
              <a:t>в</a:t>
            </a:r>
            <a:r>
              <a:rPr lang="ru-RU" dirty="0" smtClean="0"/>
              <a:t> пещере Альтамира, Испания  </a:t>
            </a:r>
            <a:endParaRPr lang="ru-RU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628800"/>
            <a:ext cx="3722019" cy="2664296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313827" y="453043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/>
              <a:t>Наскальные рисунки</a:t>
            </a:r>
          </a:p>
          <a:p>
            <a:pPr algn="ctr"/>
            <a:r>
              <a:rPr lang="ru-RU" dirty="0" smtClean="0"/>
              <a:t>в пещере Ласко, Франция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1912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рофессиональная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техника рисования сангиной появилась значительно позже — во второй половине XV века в Италии. </a:t>
            </a: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856" y="1377280"/>
            <a:ext cx="4320288" cy="457200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75656" y="6021288"/>
            <a:ext cx="6469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Сангина. Антуан Ватто. Рисунок «Купание Дианы».</a:t>
            </a:r>
            <a:r>
              <a:rPr lang="en-US" dirty="0" smtClean="0"/>
              <a:t>XVIII</a:t>
            </a:r>
            <a:r>
              <a:rPr lang="ru-RU" dirty="0" smtClean="0"/>
              <a:t>век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3545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type="subTitle" idx="1"/>
          </p:nvPr>
        </p:nvSpPr>
        <p:spPr>
          <a:xfrm>
            <a:off x="539552" y="836712"/>
            <a:ext cx="8208912" cy="4032448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Подводя итог, я считаю, этот материал поистине удивительный</a:t>
            </a:r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pPr algn="ctr"/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его стоит взять на вооружение любому уважающему себя </a:t>
            </a:r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графику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6580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47664" y="332656"/>
            <a:ext cx="727280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Цель: </a:t>
            </a:r>
          </a:p>
          <a:p>
            <a:pPr algn="r"/>
            <a:r>
              <a:rPr lang="ru-RU" sz="54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Закрепление знаний</a:t>
            </a:r>
          </a:p>
          <a:p>
            <a:pPr algn="r"/>
            <a:r>
              <a:rPr lang="ru-RU" sz="54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практических умений рисования черепа с натуры  </a:t>
            </a:r>
            <a:endParaRPr lang="ru-RU" sz="5400" b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оо\Desktop\открытый урок\1668490816993.jpg"/>
          <p:cNvPicPr>
            <a:picLocks noChangeAspect="1" noChangeArrowheads="1"/>
          </p:cNvPicPr>
          <p:nvPr/>
        </p:nvPicPr>
        <p:blipFill>
          <a:blip r:embed="rId2" cstate="print"/>
          <a:srcRect l="8488"/>
          <a:stretch>
            <a:fillRect/>
          </a:stretch>
        </p:blipFill>
        <p:spPr bwMode="auto">
          <a:xfrm rot="10800000">
            <a:off x="251519" y="260648"/>
            <a:ext cx="2808312" cy="2304256"/>
          </a:xfrm>
          <a:prstGeom prst="rect">
            <a:avLst/>
          </a:prstGeom>
          <a:noFill/>
        </p:spPr>
      </p:pic>
      <p:pic>
        <p:nvPicPr>
          <p:cNvPr id="1027" name="Picture 3" descr="C:\Users\ооо\Desktop\открытый урок\1668490816948.jpg"/>
          <p:cNvPicPr>
            <a:picLocks noChangeAspect="1" noChangeArrowheads="1"/>
          </p:cNvPicPr>
          <p:nvPr/>
        </p:nvPicPr>
        <p:blipFill>
          <a:blip r:embed="rId3" cstate="print"/>
          <a:srcRect l="25598" t="3923"/>
          <a:stretch>
            <a:fillRect/>
          </a:stretch>
        </p:blipFill>
        <p:spPr bwMode="auto">
          <a:xfrm rot="5400000">
            <a:off x="3312894" y="295618"/>
            <a:ext cx="2302188" cy="2232248"/>
          </a:xfrm>
          <a:prstGeom prst="rect">
            <a:avLst/>
          </a:prstGeom>
          <a:noFill/>
        </p:spPr>
      </p:pic>
      <p:pic>
        <p:nvPicPr>
          <p:cNvPr id="1028" name="Picture 4" descr="C:\Users\ооо\Desktop\открытый урок\166849081696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5940152" y="260648"/>
            <a:ext cx="2972902" cy="2232248"/>
          </a:xfrm>
          <a:prstGeom prst="rect">
            <a:avLst/>
          </a:prstGeom>
          <a:noFill/>
        </p:spPr>
      </p:pic>
      <p:pic>
        <p:nvPicPr>
          <p:cNvPr id="1029" name="Picture 5" descr="C:\Users\ооо\Desktop\открытый урок\166849081691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251520" y="3068960"/>
            <a:ext cx="2877002" cy="2160240"/>
          </a:xfrm>
          <a:prstGeom prst="rect">
            <a:avLst/>
          </a:prstGeom>
          <a:noFill/>
        </p:spPr>
      </p:pic>
      <p:pic>
        <p:nvPicPr>
          <p:cNvPr id="1030" name="Picture 6" descr="C:\Users\ооо\Desktop\открытый урок\166849081701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3073768" y="3415064"/>
            <a:ext cx="3356503" cy="2520280"/>
          </a:xfrm>
          <a:prstGeom prst="rect">
            <a:avLst/>
          </a:prstGeom>
          <a:noFill/>
        </p:spPr>
      </p:pic>
      <p:pic>
        <p:nvPicPr>
          <p:cNvPr id="1031" name="Picture 7" descr="C:\Users\ооо\Desktop\открытый урок\166849081700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400000">
            <a:off x="5943094" y="3409567"/>
            <a:ext cx="3312369" cy="24871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Shot_20221115_114839423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539552" y="980728"/>
            <a:ext cx="8100392" cy="45564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2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C:\Users\ооо\Desktop\открытый урок\250px-Vincent_van_Gogh_-_Head_of_a_skeleton_with_a_burning_cigarette_-_Google_Art_Projec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3240360" cy="42902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8" name="Picture 6" descr="C:\Users\ооо\Desktop\открытый урок\576851942.jpg"/>
          <p:cNvPicPr>
            <a:picLocks noChangeAspect="1" noChangeArrowheads="1"/>
          </p:cNvPicPr>
          <p:nvPr/>
        </p:nvPicPr>
        <p:blipFill>
          <a:blip r:embed="rId3" cstate="print"/>
          <a:srcRect l="2503"/>
          <a:stretch>
            <a:fillRect/>
          </a:stretch>
        </p:blipFill>
        <p:spPr bwMode="auto">
          <a:xfrm>
            <a:off x="3779912" y="332656"/>
            <a:ext cx="5105702" cy="42679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323528" y="4869160"/>
            <a:ext cx="849694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sz="2800" b="1" i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Винсент Ван </a:t>
            </a:r>
            <a:r>
              <a:rPr lang="ru-RU" sz="2800" b="1" i="1" dirty="0" err="1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Гог</a:t>
            </a:r>
            <a:r>
              <a:rPr lang="ru-RU" sz="2800" b="1" i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«Череп с горящей сигаретой», Поль Сезанн «Натюрморт с черепом».</a:t>
            </a:r>
            <a:endParaRPr lang="ru-RU" sz="2800" b="1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оо\Desktop\открытый урок\Sezann_P_Natyurmort_s_cherepami_catp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4037832" cy="3456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9" name="Picture 3" descr="C:\Users\ооо\Desktop\открытый урок\Без назван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60648"/>
            <a:ext cx="3528392" cy="47715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683568" y="4869160"/>
            <a:ext cx="79208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Поль Сезанн «Натюрморт с черепами» 1900-е, Пабло Пикассо «Композиция с черепом» 1908 г.</a:t>
            </a:r>
            <a:endParaRPr lang="ru-RU" sz="2800" b="1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2549128"/>
            <a:ext cx="8352928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Рисунок, который иначе называют искусством наброска, есть высшая точка и живописи, и скульптуры, и архитектуры; рисунок – источник и корень всякой науки. Тому, кто так много достиг, что овладел рисунком, я скажу, что он владеет ценным сокровищем.</a:t>
            </a:r>
          </a:p>
          <a:p>
            <a:pPr algn="r"/>
            <a:r>
              <a:rPr lang="ru-RU" sz="32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Микеланджело</a:t>
            </a:r>
            <a:endParaRPr lang="ru-RU" sz="32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  <p:pic>
        <p:nvPicPr>
          <p:cNvPr id="1026" name="Picture 2" descr="C:\Users\ооо\Desktop\открытый урок\16-знаменитых-работ-микеланджело-буонаррот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2375522" cy="2304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ооо\Desktop\открытый урок\image1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476672"/>
            <a:ext cx="3228952" cy="4392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3" name="Picture 3" descr="C:\Users\ооо\Desktop\открытый урок\imgpreview.jpg"/>
          <p:cNvPicPr>
            <a:picLocks noChangeAspect="1" noChangeArrowheads="1"/>
          </p:cNvPicPr>
          <p:nvPr/>
        </p:nvPicPr>
        <p:blipFill>
          <a:blip r:embed="rId3" cstate="print"/>
          <a:srcRect l="13134" r="15843"/>
          <a:stretch>
            <a:fillRect/>
          </a:stretch>
        </p:blipFill>
        <p:spPr bwMode="auto">
          <a:xfrm>
            <a:off x="467544" y="476672"/>
            <a:ext cx="4248472" cy="41648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23528" y="4869160"/>
            <a:ext cx="85689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sz="36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Изображения черепа на картинах Винсента Ван </a:t>
            </a:r>
            <a:r>
              <a:rPr lang="ru-RU" sz="3600" b="1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Гога</a:t>
            </a:r>
            <a:r>
              <a:rPr lang="ru-RU" sz="36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(слева) и Поля Сезанна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5536" y="404664"/>
            <a:ext cx="8496944" cy="480131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 урока:</a:t>
            </a:r>
          </a:p>
          <a:p>
            <a:pPr lvl="0">
              <a:buFont typeface="Arial" pitchFamily="34" charset="0"/>
              <a:buChar char="•"/>
            </a:pP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Мотивация 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как небольшое введение;</a:t>
            </a:r>
          </a:p>
          <a:p>
            <a:pPr lvl="0">
              <a:buFont typeface="Arial" pitchFamily="34" charset="0"/>
              <a:buChar char="•"/>
            </a:pP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Теоретическая 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часть, где мы побеседуем – </a:t>
            </a: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минут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 lvl="0">
              <a:buFont typeface="Arial" pitchFamily="34" charset="0"/>
              <a:buChar char="•"/>
            </a:pP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Практическая 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часть, на нее отведем - </a:t>
            </a: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 минут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 lvl="0">
              <a:buFont typeface="Arial" pitchFamily="34" charset="0"/>
              <a:buChar char="•"/>
            </a:pP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Заключительная 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часть;</a:t>
            </a:r>
          </a:p>
          <a:p>
            <a:pPr>
              <a:buFont typeface="Arial" pitchFamily="34" charset="0"/>
              <a:buChar char="•"/>
            </a:pPr>
            <a:r>
              <a:rPr lang="ru-RU" sz="3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Рефлексия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39752" y="5877272"/>
            <a:ext cx="59046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(Всего 40 минут)</a:t>
            </a:r>
            <a:endParaRPr lang="ru-RU" sz="4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оо\Desktop\открытый урок\0b2dd576-9056-4a02-91e1-5e765405359a.jpe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280920" cy="62106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ооо\Desktop\открытый урок\fadf3c58c3149d4fe161ff082338a0b6aaffbf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32656"/>
            <a:ext cx="8001000" cy="6000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72819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Мягкий материал – способ перейти от работы с четкой конструктивной формой к образу. </a:t>
            </a:r>
          </a:p>
        </p:txBody>
      </p:sp>
      <p:pic>
        <p:nvPicPr>
          <p:cNvPr id="2053" name="Picture 5" descr="C:\Users\Пользователь\Desktop\7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5582" y="2348880"/>
            <a:ext cx="4254410" cy="2978088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Пользователь\Desktop\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256"/>
          <a:stretch/>
        </p:blipFill>
        <p:spPr bwMode="auto">
          <a:xfrm>
            <a:off x="4716016" y="2348880"/>
            <a:ext cx="4104456" cy="2978088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53124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54890" y="1628799"/>
            <a:ext cx="3968500" cy="2808311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49" r="4539"/>
          <a:stretch/>
        </p:blipFill>
        <p:spPr bwMode="auto">
          <a:xfrm>
            <a:off x="4716016" y="3501008"/>
            <a:ext cx="3874282" cy="2808311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23728" y="620688"/>
            <a:ext cx="4800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Штрих меняется на пятно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669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Сангина </a:t>
            </a:r>
            <a:r>
              <a:rPr lang="ru-RU" b="1" dirty="0"/>
              <a:t>(от латинского sanguis — «кровь») 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860032" y="3501008"/>
            <a:ext cx="4032448" cy="3024336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0808"/>
            <a:ext cx="5645049" cy="2592288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6042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8449" y="3933056"/>
            <a:ext cx="5304210" cy="223914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16610" y="1484784"/>
            <a:ext cx="3127398" cy="222967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233812" y="1255020"/>
            <a:ext cx="2232248" cy="269177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933056"/>
            <a:ext cx="2232248" cy="2232248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71600" y="620688"/>
            <a:ext cx="7416824" cy="12003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3600" b="1" dirty="0"/>
              <a:t>Виды и особенности сангины</a:t>
            </a:r>
          </a:p>
          <a:p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xmlns="" val="297783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480</TotalTime>
  <Words>272</Words>
  <Application>Microsoft Office PowerPoint</Application>
  <PresentationFormat>Экран (4:3)</PresentationFormat>
  <Paragraphs>49</Paragraphs>
  <Slides>20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Обычная</vt:lpstr>
      <vt:lpstr>Слайд 1</vt:lpstr>
      <vt:lpstr>Слайд 2</vt:lpstr>
      <vt:lpstr>Слайд 3</vt:lpstr>
      <vt:lpstr>Слайд 4</vt:lpstr>
      <vt:lpstr>Слайд 5</vt:lpstr>
      <vt:lpstr>Мягкий материал – способ перейти от работы с четкой конструктивной формой к образу. </vt:lpstr>
      <vt:lpstr>Слайд 7</vt:lpstr>
      <vt:lpstr> Сангина (от латинского sanguis — «кровь») </vt:lpstr>
      <vt:lpstr>Слайд 9</vt:lpstr>
      <vt:lpstr>Слайд 10</vt:lpstr>
      <vt:lpstr>Слайд 11</vt:lpstr>
      <vt:lpstr>Первые попытки использования сангины в качестве художественного материала </vt:lpstr>
      <vt:lpstr>Профессиональная техника рисования сангиной появилась значительно позже — во второй половине XV века в Италии. 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ооо</cp:lastModifiedBy>
  <cp:revision>53</cp:revision>
  <dcterms:created xsi:type="dcterms:W3CDTF">2020-12-01T18:26:49Z</dcterms:created>
  <dcterms:modified xsi:type="dcterms:W3CDTF">2022-11-16T03:53:08Z</dcterms:modified>
</cp:coreProperties>
</file>